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0"/>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328" r:id="rId22"/>
    <p:sldId id="288" r:id="rId23"/>
    <p:sldId id="329" r:id="rId24"/>
    <p:sldId id="330" r:id="rId25"/>
    <p:sldId id="331" r:id="rId26"/>
    <p:sldId id="333" r:id="rId27"/>
    <p:sldId id="332" r:id="rId28"/>
    <p:sldId id="321"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328"/>
            <p14:sldId id="288"/>
            <p14:sldId id="329"/>
            <p14:sldId id="330"/>
            <p14:sldId id="331"/>
            <p14:sldId id="333"/>
            <p14:sldId id="332"/>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8" autoAdjust="0"/>
    <p:restoredTop sz="69143" autoAdjust="0"/>
  </p:normalViewPr>
  <p:slideViewPr>
    <p:cSldViewPr snapToGrid="0">
      <p:cViewPr varScale="1">
        <p:scale>
          <a:sx n="26" d="100"/>
          <a:sy n="26" d="100"/>
        </p:scale>
        <p:origin x="984" y="28"/>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39691697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85108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76975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Example: Can each gender ask the question on stack overflow. Follow a series of steps to see how each gender will use the site and identify differences.</a:t>
            </a:r>
          </a:p>
        </p:txBody>
      </p:sp>
    </p:spTree>
    <p:extLst>
      <p:ext uri="{BB962C8B-B14F-4D97-AF65-F5344CB8AC3E}">
        <p14:creationId xmlns:p14="http://schemas.microsoft.com/office/powerpoint/2010/main" val="2995541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111380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935051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11/12/2025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11/12/2025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11/12/2025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tiff"/><Relationship Id="rId3" Type="http://schemas.openxmlformats.org/officeDocument/2006/relationships/image" Target="../media/image39.pn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1.xml"/><Relationship Id="rId16"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5" Type="http://schemas.openxmlformats.org/officeDocument/2006/relationships/image" Target="../media/image51.pn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 Id="rId14" Type="http://schemas.openxmlformats.org/officeDocument/2006/relationships/image" Target="../media/image5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t>Module 1</a:t>
            </a:r>
            <a:r>
              <a:rPr lang="en-US"/>
              <a:t>6</a:t>
            </a:r>
            <a:r>
              <a:t>: </a:t>
            </a:r>
            <a:r>
              <a:rPr dirty="0"/>
              <a:t>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a:t>
            </a:r>
            <a:r>
              <a:rPr lang="en-US" dirty="0"/>
              <a:t>Joydeep Mitra and </a:t>
            </a:r>
            <a:r>
              <a:rPr dirty="0"/>
              <a:t>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xfrm>
            <a:off x="1676399" y="3000320"/>
            <a:ext cx="20120919" cy="8702676"/>
          </a:xfrm>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rPr dirty="0"/>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399" y="3000320"/>
            <a:ext cx="17970843" cy="8702676"/>
          </a:xfrm>
        </p:spPr>
        <p:txBody>
          <a:bodyPr>
            <a:normAutofit/>
          </a:bodyPr>
          <a:lstStyle/>
          <a:p>
            <a:pPr lvl="1">
              <a:lnSpc>
                <a:spcPct val="100000"/>
              </a:lnSpc>
            </a:pPr>
            <a:r>
              <a:rPr lang="en-US" sz="5400" dirty="0"/>
              <a:t>There is </a:t>
            </a:r>
            <a:r>
              <a:rPr lang="en-US" sz="5400" b="1" dirty="0"/>
              <a:t>not</a:t>
            </a:r>
            <a:r>
              <a:rPr lang="en-US" sz="5400" dirty="0"/>
              <a:t> a single standard that everyone follows for developing ethical or equitable software.</a:t>
            </a:r>
          </a:p>
          <a:p>
            <a:pPr lvl="1">
              <a:lnSpc>
                <a:spcPct val="100000"/>
              </a:lnSpc>
            </a:pPr>
            <a:r>
              <a:rPr lang="en-US" sz="5400" dirty="0"/>
              <a:t>We have a number of attempts:</a:t>
            </a:r>
          </a:p>
          <a:p>
            <a:pPr lvl="2">
              <a:lnSpc>
                <a:spcPct val="100000"/>
              </a:lnSpc>
            </a:pPr>
            <a:r>
              <a:rPr lang="en-US" sz="5400" dirty="0"/>
              <a:t>Use Value Sensitive Design</a:t>
            </a:r>
          </a:p>
          <a:p>
            <a:pPr lvl="2">
              <a:lnSpc>
                <a:spcPct val="100000"/>
              </a:lnSpc>
            </a:pPr>
            <a:r>
              <a:rPr lang="en-US" sz="5400" dirty="0"/>
              <a:t>Microsoft's Responsible AI Standard</a:t>
            </a:r>
          </a:p>
          <a:p>
            <a:pPr lvl="2">
              <a:lnSpc>
                <a:spcPct val="100000"/>
              </a:lnSpc>
            </a:pPr>
            <a:r>
              <a:rPr lang="en-US" sz="5400" dirty="0"/>
              <a:t>Gender Inclusive Design</a:t>
            </a:r>
          </a:p>
          <a:p>
            <a:pPr lvl="2">
              <a:lnSpc>
                <a:spcPct val="100000"/>
              </a:lnSpc>
            </a:pPr>
            <a:r>
              <a:rPr lang="en-US" sz="5400" dirty="0"/>
              <a:t>and many more</a:t>
            </a:r>
          </a:p>
        </p:txBody>
      </p:sp>
    </p:spTree>
    <p:extLst>
      <p:ext uri="{BB962C8B-B14F-4D97-AF65-F5344CB8AC3E}">
        <p14:creationId xmlns:p14="http://schemas.microsoft.com/office/powerpoint/2010/main" val="2987190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fontScale="90000"/>
          </a:bodyPr>
          <a:lstStyle/>
          <a:p>
            <a:r>
              <a:rPr lang="en-US" b="1" dirty="0"/>
              <a:t>V</a:t>
            </a:r>
            <a:r>
              <a:rPr lang="en-US" dirty="0"/>
              <a:t>alue </a:t>
            </a:r>
            <a:r>
              <a:rPr lang="en-US" b="1" dirty="0"/>
              <a:t>S</a:t>
            </a:r>
            <a:r>
              <a:rPr lang="en-US" dirty="0"/>
              <a:t>ensitive </a:t>
            </a:r>
            <a:r>
              <a:rPr lang="en-US" b="1" dirty="0"/>
              <a:t>D</a:t>
            </a:r>
            <a:r>
              <a:rPr lang="en-US" dirty="0"/>
              <a:t>esign: an approach to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699000"/>
            <a:ext cx="21680502" cy="3707906"/>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1606550" indent="-685800">
              <a:buFont typeface="Arial" panose="020B0604020202020204" pitchFamily="34" charset="0"/>
              <a:buChar char="•"/>
            </a:pPr>
            <a:r>
              <a:rPr lang="en-US" sz="4800" dirty="0">
                <a:solidFill>
                  <a:schemeClr val="tx1"/>
                </a:solidFill>
              </a:rPr>
              <a:t>Identify Direct and Indirect Stakeholders</a:t>
            </a:r>
          </a:p>
          <a:p>
            <a:pPr marL="1606550" indent="-685800">
              <a:buFont typeface="Arial" panose="020B0604020202020204" pitchFamily="34" charset="0"/>
              <a:buChar char="•"/>
            </a:pPr>
            <a:r>
              <a:rPr lang="en-US" sz="4800" dirty="0">
                <a:solidFill>
                  <a:schemeClr val="tx1"/>
                </a:solidFill>
              </a:rPr>
              <a:t>Identify Human Values</a:t>
            </a:r>
          </a:p>
          <a:p>
            <a:pPr marL="1606550" indent="-685800">
              <a:buFont typeface="Arial" panose="020B0604020202020204" pitchFamily="34" charset="0"/>
              <a:buChar char="•"/>
            </a:pPr>
            <a:r>
              <a:rPr lang="en-US" sz="4800" dirty="0">
                <a:solidFill>
                  <a:schemeClr val="tx1"/>
                </a:solidFill>
              </a:rPr>
              <a:t>Study Impact of Values on Stakeholders</a:t>
            </a:r>
          </a:p>
          <a:p>
            <a:pPr marL="1606550" indent="-685800">
              <a:buFont typeface="Arial" panose="020B0604020202020204" pitchFamily="34" charset="0"/>
              <a:buChar char="•"/>
            </a:pPr>
            <a:r>
              <a:rPr lang="en-US" sz="4800" dirty="0">
                <a:solidFill>
                  <a:schemeClr val="tx1"/>
                </a:solidFill>
              </a:rPr>
              <a:t>Resolve Value Tensions and Identify unintended consequences</a:t>
            </a:r>
          </a:p>
        </p:txBody>
      </p:sp>
      <p:sp>
        <p:nvSpPr>
          <p:cNvPr id="5" name="Google Shape;89;p4">
            <a:extLst>
              <a:ext uri="{FF2B5EF4-FFF2-40B4-BE49-F238E27FC236}">
                <a16:creationId xmlns:a16="http://schemas.microsoft.com/office/drawing/2014/main" id="{EA2168BD-71E4-E1D4-A5ED-65A7819F271E}"/>
              </a:ext>
            </a:extLst>
          </p:cNvPr>
          <p:cNvSpPr txBox="1"/>
          <p:nvPr/>
        </p:nvSpPr>
        <p:spPr>
          <a:xfrm>
            <a:off x="10372494" y="12846126"/>
            <a:ext cx="13006490"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https://vsd.ccs.neu.edu/introduction/what-is-vsd/</a:t>
            </a:r>
            <a:endParaRPr dirty="0"/>
          </a:p>
        </p:txBody>
      </p:sp>
    </p:spTree>
    <p:extLst>
      <p:ext uri="{BB962C8B-B14F-4D97-AF65-F5344CB8AC3E}">
        <p14:creationId xmlns:p14="http://schemas.microsoft.com/office/powerpoint/2010/main" val="1415513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Microsoft’s </a:t>
            </a:r>
            <a:r>
              <a:rPr lang="en-US" b="1" dirty="0"/>
              <a:t>Trust Code </a:t>
            </a:r>
            <a:r>
              <a:rPr lang="en-US" dirty="0"/>
              <a:t>includes a standards that is based on 6 values</a:t>
            </a:r>
            <a:endParaRPr lang="en-US" dirty="0">
              <a:solidFill>
                <a:schemeClr val="accent2">
                  <a:lumMod val="75000"/>
                </a:schemeClr>
              </a:solidFill>
            </a:endParaRPr>
          </a:p>
        </p:txBody>
      </p:sp>
      <p:pic>
        <p:nvPicPr>
          <p:cNvPr id="7" name="Content Placeholder 6">
            <a:extLst>
              <a:ext uri="{FF2B5EF4-FFF2-40B4-BE49-F238E27FC236}">
                <a16:creationId xmlns:a16="http://schemas.microsoft.com/office/drawing/2014/main" id="{76609310-A9B2-5879-1437-0EA9E150D58A}"/>
              </a:ext>
            </a:extLst>
          </p:cNvPr>
          <p:cNvPicPr>
            <a:picLocks noGrp="1" noChangeAspect="1"/>
          </p:cNvPicPr>
          <p:nvPr>
            <p:ph idx="1"/>
          </p:nvPr>
        </p:nvPicPr>
        <p:blipFill>
          <a:blip r:embed="rId3"/>
          <a:stretch>
            <a:fillRect/>
          </a:stretch>
        </p:blipFill>
        <p:spPr>
          <a:xfrm>
            <a:off x="13303668" y="3163331"/>
            <a:ext cx="9403932" cy="9403932"/>
          </a:xfrm>
          <a:prstGeom prst="rect">
            <a:avLst/>
          </a:prstGeom>
        </p:spPr>
      </p:pic>
      <p:sp>
        <p:nvSpPr>
          <p:cNvPr id="10" name="Content Placeholder 2">
            <a:extLst>
              <a:ext uri="{FF2B5EF4-FFF2-40B4-BE49-F238E27FC236}">
                <a16:creationId xmlns:a16="http://schemas.microsoft.com/office/drawing/2014/main" id="{5B0E9E31-BC5E-B7F8-E025-F800F4A7C2B9}"/>
              </a:ext>
            </a:extLst>
          </p:cNvPr>
          <p:cNvSpPr txBox="1">
            <a:spLocks/>
          </p:cNvSpPr>
          <p:nvPr/>
        </p:nvSpPr>
        <p:spPr>
          <a:xfrm>
            <a:off x="1676400" y="3000320"/>
            <a:ext cx="11199341"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US" dirty="0"/>
              <a:t>Microsoft’s company-wide "Trust Code," covers specific policies like the: </a:t>
            </a:r>
            <a:r>
              <a:rPr lang="en-US" b="1" dirty="0"/>
              <a:t>Responsible AI Standard</a:t>
            </a:r>
            <a:r>
              <a:rPr lang="en-US" dirty="0"/>
              <a:t>, and codes of conduct for open-source communities</a:t>
            </a:r>
          </a:p>
          <a:p>
            <a:r>
              <a:rPr lang="en-US" dirty="0"/>
              <a:t>The Responsible AI Standard focuses on </a:t>
            </a:r>
            <a:r>
              <a:rPr lang="en-US" b="1" i="1" dirty="0"/>
              <a:t>fairness, privacy, reliability, inclusiveness, transparency, and accountability</a:t>
            </a:r>
            <a:r>
              <a:rPr lang="en-US" dirty="0"/>
              <a:t> for AI systems. </a:t>
            </a:r>
          </a:p>
        </p:txBody>
      </p:sp>
      <p:sp>
        <p:nvSpPr>
          <p:cNvPr id="11" name="Google Shape;89;p4">
            <a:extLst>
              <a:ext uri="{FF2B5EF4-FFF2-40B4-BE49-F238E27FC236}">
                <a16:creationId xmlns:a16="http://schemas.microsoft.com/office/drawing/2014/main" id="{7AF402BF-B2DC-964D-2885-90300F88794E}"/>
              </a:ext>
            </a:extLst>
          </p:cNvPr>
          <p:cNvSpPr txBox="1"/>
          <p:nvPr/>
        </p:nvSpPr>
        <p:spPr>
          <a:xfrm>
            <a:off x="8437657" y="13042957"/>
            <a:ext cx="13080631"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https://www.microsoft.com/en-us/legal/compliance/sbc</a:t>
            </a:r>
            <a:endParaRPr dirty="0"/>
          </a:p>
        </p:txBody>
      </p:sp>
    </p:spTree>
    <p:extLst>
      <p:ext uri="{BB962C8B-B14F-4D97-AF65-F5344CB8AC3E}">
        <p14:creationId xmlns:p14="http://schemas.microsoft.com/office/powerpoint/2010/main" val="502690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Gender Inclusive Design</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400" y="3000320"/>
            <a:ext cx="14585092" cy="8702676"/>
          </a:xfrm>
        </p:spPr>
        <p:txBody>
          <a:bodyPr>
            <a:normAutofit/>
          </a:bodyPr>
          <a:lstStyle/>
          <a:p>
            <a:pPr lvl="1">
              <a:lnSpc>
                <a:spcPct val="100000"/>
              </a:lnSpc>
            </a:pPr>
            <a:r>
              <a:rPr lang="en-US" dirty="0"/>
              <a:t>Gender Stereotypes are fairly common in real world and many apps</a:t>
            </a:r>
          </a:p>
          <a:p>
            <a:pPr lvl="1">
              <a:lnSpc>
                <a:spcPct val="100000"/>
              </a:lnSpc>
            </a:pPr>
            <a:r>
              <a:rPr lang="en-US" dirty="0" err="1"/>
              <a:t>GenderMag</a:t>
            </a:r>
            <a:r>
              <a:rPr lang="en-US" dirty="0"/>
              <a:t> is a structured approach for evaluating – and fixing – technology products and services</a:t>
            </a:r>
          </a:p>
          <a:p>
            <a:pPr lvl="2"/>
            <a:r>
              <a:rPr lang="en-GB" sz="4800" dirty="0"/>
              <a:t>A </a:t>
            </a:r>
            <a:r>
              <a:rPr lang="en-US" sz="4800" dirty="0"/>
              <a:t>set of cognitive styles for using technology that statistically cluster by gender</a:t>
            </a:r>
            <a:r>
              <a:rPr lang="en-GB" sz="4800" dirty="0"/>
              <a:t>. ​These are the </a:t>
            </a:r>
            <a:r>
              <a:rPr lang="en-GB" sz="4800" b="1" dirty="0"/>
              <a:t>5 facets</a:t>
            </a:r>
            <a:r>
              <a:rPr lang="en-GB" sz="4800" dirty="0"/>
              <a:t>.</a:t>
            </a:r>
            <a:endParaRPr lang="en-US" sz="4800" dirty="0"/>
          </a:p>
          <a:p>
            <a:pPr lvl="2"/>
            <a:r>
              <a:rPr lang="en-US" sz="4800" dirty="0"/>
              <a:t>A set of a fictional people (called </a:t>
            </a:r>
            <a:r>
              <a:rPr lang="en-US" sz="4800" b="1" dirty="0"/>
              <a:t>personas</a:t>
            </a:r>
            <a:r>
              <a:rPr lang="en-US" sz="4800" dirty="0"/>
              <a:t>) </a:t>
            </a:r>
          </a:p>
          <a:p>
            <a:pPr lvl="2"/>
            <a:r>
              <a:rPr lang="en-US" sz="4800" b="1" dirty="0"/>
              <a:t>Evaluation walkthrough</a:t>
            </a:r>
            <a:r>
              <a:rPr lang="en-US" sz="4800" dirty="0"/>
              <a:t>: a prescribed series of steps to uncover gender-inclusion issues</a:t>
            </a:r>
          </a:p>
        </p:txBody>
      </p:sp>
      <p:pic>
        <p:nvPicPr>
          <p:cNvPr id="4" name="Picture 3" descr="a bright pink drill">
            <a:extLst>
              <a:ext uri="{FF2B5EF4-FFF2-40B4-BE49-F238E27FC236}">
                <a16:creationId xmlns:a16="http://schemas.microsoft.com/office/drawing/2014/main" id="{70EA1B19-9839-102C-1D3C-573984759F58}"/>
              </a:ext>
            </a:extLst>
          </p:cNvPr>
          <p:cNvPicPr>
            <a:picLocks noChangeAspect="1"/>
          </p:cNvPicPr>
          <p:nvPr/>
        </p:nvPicPr>
        <p:blipFill>
          <a:blip r:embed="rId3"/>
          <a:stretch>
            <a:fillRect/>
          </a:stretch>
        </p:blipFill>
        <p:spPr>
          <a:xfrm>
            <a:off x="16611600" y="3343315"/>
            <a:ext cx="6096000" cy="4656667"/>
          </a:xfrm>
          <a:prstGeom prst="rect">
            <a:avLst/>
          </a:prstGeom>
        </p:spPr>
      </p:pic>
      <p:pic>
        <p:nvPicPr>
          <p:cNvPr id="5" name="Picture 4" descr="radio buttons of a choice beween male and female ">
            <a:extLst>
              <a:ext uri="{FF2B5EF4-FFF2-40B4-BE49-F238E27FC236}">
                <a16:creationId xmlns:a16="http://schemas.microsoft.com/office/drawing/2014/main" id="{EA5FEF37-B874-1BD5-22AC-D877B43EB48F}"/>
              </a:ext>
            </a:extLst>
          </p:cNvPr>
          <p:cNvPicPr>
            <a:picLocks noChangeAspect="1"/>
          </p:cNvPicPr>
          <p:nvPr/>
        </p:nvPicPr>
        <p:blipFill>
          <a:blip r:embed="rId4"/>
          <a:stretch>
            <a:fillRect/>
          </a:stretch>
        </p:blipFill>
        <p:spPr>
          <a:xfrm>
            <a:off x="16611600" y="8342976"/>
            <a:ext cx="6096000" cy="3013559"/>
          </a:xfrm>
          <a:prstGeom prst="rect">
            <a:avLst/>
          </a:prstGeom>
          <a:ln w="6350">
            <a:solidFill>
              <a:schemeClr val="tx1"/>
            </a:solidFill>
          </a:ln>
        </p:spPr>
      </p:pic>
      <p:sp>
        <p:nvSpPr>
          <p:cNvPr id="6" name="Google Shape;89;p4">
            <a:extLst>
              <a:ext uri="{FF2B5EF4-FFF2-40B4-BE49-F238E27FC236}">
                <a16:creationId xmlns:a16="http://schemas.microsoft.com/office/drawing/2014/main" id="{C6302EF4-EF46-3ACD-3AC4-E1713CCB65EF}"/>
              </a:ext>
            </a:extLst>
          </p:cNvPr>
          <p:cNvSpPr txBox="1"/>
          <p:nvPr/>
        </p:nvSpPr>
        <p:spPr>
          <a:xfrm>
            <a:off x="8437657" y="13042957"/>
            <a:ext cx="13080631" cy="4924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anchor="ctr">
            <a:spAutoFit/>
          </a:bodyPr>
          <a:lstStyle>
            <a:lvl1pPr algn="ctr">
              <a:defRPr sz="2700">
                <a:latin typeface="Helvetica Neue"/>
                <a:ea typeface="Helvetica Neue"/>
                <a:cs typeface="Helvetica Neue"/>
                <a:sym typeface="Helvetica Neue"/>
              </a:defRPr>
            </a:lvl1pPr>
          </a:lstStyle>
          <a:p>
            <a:r>
              <a:rPr lang="en-US" dirty="0"/>
              <a:t>https://gendermag.org/</a:t>
            </a:r>
            <a:endParaRPr dirty="0"/>
          </a:p>
        </p:txBody>
      </p:sp>
    </p:spTree>
    <p:extLst>
      <p:ext uri="{BB962C8B-B14F-4D97-AF65-F5344CB8AC3E}">
        <p14:creationId xmlns:p14="http://schemas.microsoft.com/office/powerpoint/2010/main" val="323483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err="1"/>
              <a:t>GenderMag</a:t>
            </a:r>
            <a:endParaRPr lang="en-US" dirty="0"/>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a:xfrm>
            <a:off x="1676400" y="3000319"/>
            <a:ext cx="10017317" cy="9850707"/>
          </a:xfrm>
        </p:spPr>
        <p:txBody>
          <a:bodyPr>
            <a:normAutofit lnSpcReduction="10000"/>
          </a:bodyPr>
          <a:lstStyle/>
          <a:p>
            <a:pPr marL="914400" lvl="1" indent="0">
              <a:lnSpc>
                <a:spcPct val="100000"/>
              </a:lnSpc>
              <a:buNone/>
            </a:pPr>
            <a:r>
              <a:rPr lang="en-US" b="1" dirty="0"/>
              <a:t>Facets</a:t>
            </a:r>
          </a:p>
          <a:p>
            <a:pPr lvl="1">
              <a:lnSpc>
                <a:spcPct val="100000"/>
              </a:lnSpc>
            </a:pPr>
            <a:r>
              <a:rPr lang="en-US" dirty="0"/>
              <a:t>Information processing style </a:t>
            </a:r>
          </a:p>
          <a:p>
            <a:pPr lvl="1">
              <a:lnSpc>
                <a:spcPct val="100000"/>
              </a:lnSpc>
            </a:pPr>
            <a:r>
              <a:rPr lang="en-US" dirty="0"/>
              <a:t>Learning style for new technology</a:t>
            </a:r>
          </a:p>
          <a:p>
            <a:pPr lvl="1">
              <a:lnSpc>
                <a:spcPct val="100000"/>
              </a:lnSpc>
            </a:pPr>
            <a:r>
              <a:rPr lang="en-US" dirty="0"/>
              <a:t>Computer self-efficacy</a:t>
            </a:r>
          </a:p>
          <a:p>
            <a:pPr lvl="1">
              <a:lnSpc>
                <a:spcPct val="100000"/>
              </a:lnSpc>
            </a:pPr>
            <a:r>
              <a:rPr lang="en-US" dirty="0"/>
              <a:t>Attitude to risk</a:t>
            </a:r>
          </a:p>
          <a:p>
            <a:pPr lvl="1">
              <a:lnSpc>
                <a:spcPct val="100000"/>
              </a:lnSpc>
            </a:pPr>
            <a:r>
              <a:rPr lang="en-US" dirty="0"/>
              <a:t>Motivations</a:t>
            </a:r>
          </a:p>
          <a:p>
            <a:pPr marL="914400" lvl="1" indent="0">
              <a:lnSpc>
                <a:spcPct val="100000"/>
              </a:lnSpc>
              <a:buNone/>
            </a:pPr>
            <a:r>
              <a:rPr lang="en-US" b="1" dirty="0"/>
              <a:t>Personas</a:t>
            </a:r>
          </a:p>
          <a:p>
            <a:pPr lvl="1">
              <a:lnSpc>
                <a:spcPct val="100000"/>
              </a:lnSpc>
            </a:pPr>
            <a:r>
              <a:rPr lang="en-US" dirty="0"/>
              <a:t>Abi, Tim and Pat</a:t>
            </a:r>
          </a:p>
          <a:p>
            <a:pPr marL="914400" lvl="1" indent="0">
              <a:lnSpc>
                <a:spcPct val="100000"/>
              </a:lnSpc>
              <a:buNone/>
            </a:pPr>
            <a:r>
              <a:rPr lang="en-US" b="1" dirty="0"/>
              <a:t>Walkthrough</a:t>
            </a:r>
          </a:p>
          <a:p>
            <a:pPr lvl="1">
              <a:lnSpc>
                <a:spcPct val="100000"/>
              </a:lnSpc>
            </a:pPr>
            <a:r>
              <a:rPr lang="en-US" dirty="0"/>
              <a:t>Answer a series of questions for each persona</a:t>
            </a:r>
          </a:p>
          <a:p>
            <a:pPr lvl="1">
              <a:lnSpc>
                <a:spcPct val="100000"/>
              </a:lnSpc>
            </a:pPr>
            <a:r>
              <a:rPr lang="en-US" dirty="0"/>
              <a:t>Generate Report on usage differs</a:t>
            </a:r>
          </a:p>
          <a:p>
            <a:pPr marL="914400" lvl="1" indent="0">
              <a:lnSpc>
                <a:spcPct val="100000"/>
              </a:lnSpc>
              <a:buNone/>
            </a:pPr>
            <a:endParaRPr lang="en-US" dirty="0"/>
          </a:p>
        </p:txBody>
      </p:sp>
      <p:grpSp>
        <p:nvGrpSpPr>
          <p:cNvPr id="6" name="Group 5">
            <a:extLst>
              <a:ext uri="{FF2B5EF4-FFF2-40B4-BE49-F238E27FC236}">
                <a16:creationId xmlns:a16="http://schemas.microsoft.com/office/drawing/2014/main" id="{0390D292-0F4A-10AE-909B-DCA6211C6ED2}"/>
              </a:ext>
              <a:ext uri="{C183D7F6-B498-43B3-948B-1728B52AA6E4}">
                <adec:decorative xmlns:adec="http://schemas.microsoft.com/office/drawing/2017/decorative" val="1"/>
              </a:ext>
            </a:extLst>
          </p:cNvPr>
          <p:cNvGrpSpPr/>
          <p:nvPr/>
        </p:nvGrpSpPr>
        <p:grpSpPr>
          <a:xfrm>
            <a:off x="17309720" y="3774137"/>
            <a:ext cx="5397880" cy="5151972"/>
            <a:chOff x="4688558" y="940019"/>
            <a:chExt cx="4048410" cy="3863979"/>
          </a:xfrm>
        </p:grpSpPr>
        <p:grpSp>
          <p:nvGrpSpPr>
            <p:cNvPr id="7" name="Shape 182">
              <a:extLst>
                <a:ext uri="{FF2B5EF4-FFF2-40B4-BE49-F238E27FC236}">
                  <a16:creationId xmlns:a16="http://schemas.microsoft.com/office/drawing/2014/main" id="{756427AB-1521-551B-536E-718382C6C7C5}"/>
                </a:ext>
              </a:extLst>
            </p:cNvPr>
            <p:cNvGrpSpPr/>
            <p:nvPr/>
          </p:nvGrpSpPr>
          <p:grpSpPr>
            <a:xfrm>
              <a:off x="4923799" y="1938190"/>
              <a:ext cx="3810896" cy="2865808"/>
              <a:chOff x="1253066" y="1123945"/>
              <a:chExt cx="7183199" cy="5362169"/>
            </a:xfrm>
          </p:grpSpPr>
          <p:pic>
            <p:nvPicPr>
              <p:cNvPr id="30" name="Shape 183">
                <a:extLst>
                  <a:ext uri="{FF2B5EF4-FFF2-40B4-BE49-F238E27FC236}">
                    <a16:creationId xmlns:a16="http://schemas.microsoft.com/office/drawing/2014/main" id="{BD8E80B5-EC21-E829-D2FC-0A47FE8CC72A}"/>
                  </a:ext>
                </a:extLst>
              </p:cNvPr>
              <p:cNvPicPr preferRelativeResize="0"/>
              <p:nvPr/>
            </p:nvPicPr>
            <p:blipFill rotWithShape="1">
              <a:blip r:embed="rId3">
                <a:alphaModFix/>
              </a:blip>
              <a:srcRect/>
              <a:stretch/>
            </p:blipFill>
            <p:spPr>
              <a:xfrm>
                <a:off x="1253066" y="1123945"/>
                <a:ext cx="7183199" cy="4944533"/>
              </a:xfrm>
              <a:prstGeom prst="rect">
                <a:avLst/>
              </a:prstGeom>
              <a:noFill/>
              <a:ln>
                <a:noFill/>
              </a:ln>
            </p:spPr>
          </p:pic>
          <p:grpSp>
            <p:nvGrpSpPr>
              <p:cNvPr id="31" name="Shape 184">
                <a:extLst>
                  <a:ext uri="{FF2B5EF4-FFF2-40B4-BE49-F238E27FC236}">
                    <a16:creationId xmlns:a16="http://schemas.microsoft.com/office/drawing/2014/main" id="{DFDA0413-1B97-336C-BF16-560EF7A13423}"/>
                  </a:ext>
                </a:extLst>
              </p:cNvPr>
              <p:cNvGrpSpPr/>
              <p:nvPr/>
            </p:nvGrpSpPr>
            <p:grpSpPr>
              <a:xfrm>
                <a:off x="2184400" y="6024449"/>
                <a:ext cx="5620266" cy="461665"/>
                <a:chOff x="2184400" y="6024449"/>
                <a:chExt cx="5620266" cy="461665"/>
              </a:xfrm>
            </p:grpSpPr>
            <p:sp>
              <p:nvSpPr>
                <p:cNvPr id="32" name="Shape 185">
                  <a:extLst>
                    <a:ext uri="{FF2B5EF4-FFF2-40B4-BE49-F238E27FC236}">
                      <a16:creationId xmlns:a16="http://schemas.microsoft.com/office/drawing/2014/main" id="{C0C5A726-6251-147B-A9D2-C1415685BE2A}"/>
                    </a:ext>
                  </a:extLst>
                </p:cNvPr>
                <p:cNvSpPr txBox="1"/>
                <p:nvPr/>
              </p:nvSpPr>
              <p:spPr>
                <a:xfrm>
                  <a:off x="2184400" y="6024449"/>
                  <a:ext cx="765503"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High</a:t>
                  </a:r>
                  <a:endParaRPr lang="en-US" sz="2400" b="1">
                    <a:solidFill>
                      <a:schemeClr val="dk1"/>
                    </a:solidFill>
                    <a:latin typeface="Calibri"/>
                    <a:ea typeface="Calibri"/>
                    <a:cs typeface="Calibri"/>
                    <a:sym typeface="Calibri"/>
                  </a:endParaRPr>
                </a:p>
              </p:txBody>
            </p:sp>
            <p:sp>
              <p:nvSpPr>
                <p:cNvPr id="33" name="Shape 186">
                  <a:extLst>
                    <a:ext uri="{FF2B5EF4-FFF2-40B4-BE49-F238E27FC236}">
                      <a16:creationId xmlns:a16="http://schemas.microsoft.com/office/drawing/2014/main" id="{8F6C4FCF-6A36-032F-D1B4-EA1695A9C63A}"/>
                    </a:ext>
                  </a:extLst>
                </p:cNvPr>
                <p:cNvSpPr txBox="1"/>
                <p:nvPr/>
              </p:nvSpPr>
              <p:spPr>
                <a:xfrm>
                  <a:off x="4334939" y="6024449"/>
                  <a:ext cx="1264889" cy="461663"/>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Medium</a:t>
                  </a:r>
                </a:p>
              </p:txBody>
            </p:sp>
            <p:sp>
              <p:nvSpPr>
                <p:cNvPr id="34" name="Shape 187">
                  <a:extLst>
                    <a:ext uri="{FF2B5EF4-FFF2-40B4-BE49-F238E27FC236}">
                      <a16:creationId xmlns:a16="http://schemas.microsoft.com/office/drawing/2014/main" id="{2A2DBDC2-BEF8-1991-FD6E-D213B128BF28}"/>
                    </a:ext>
                  </a:extLst>
                </p:cNvPr>
                <p:cNvSpPr txBox="1"/>
                <p:nvPr/>
              </p:nvSpPr>
              <p:spPr>
                <a:xfrm>
                  <a:off x="7095067" y="6024450"/>
                  <a:ext cx="709599" cy="461664"/>
                </a:xfrm>
                <a:prstGeom prst="rect">
                  <a:avLst/>
                </a:prstGeom>
                <a:noFill/>
                <a:ln>
                  <a:noFill/>
                </a:ln>
              </p:spPr>
              <p:txBody>
                <a:bodyPr lIns="51427" tIns="25707" rIns="51427" bIns="25707" anchor="t" anchorCtr="0">
                  <a:noAutofit/>
                </a:bodyPr>
                <a:lstStyle/>
                <a:p>
                  <a:pPr algn="ctr">
                    <a:buSzPct val="25000"/>
                  </a:pPr>
                  <a:r>
                    <a:rPr lang="en-US" sz="1200" b="1">
                      <a:solidFill>
                        <a:schemeClr val="dk1"/>
                      </a:solidFill>
                      <a:latin typeface="Calibri"/>
                      <a:ea typeface="Calibri"/>
                      <a:cs typeface="Calibri"/>
                      <a:sym typeface="Calibri"/>
                    </a:rPr>
                    <a:t>Low</a:t>
                  </a:r>
                </a:p>
              </p:txBody>
            </p:sp>
          </p:grpSp>
        </p:grpSp>
        <p:grpSp>
          <p:nvGrpSpPr>
            <p:cNvPr id="8" name="Group 7">
              <a:extLst>
                <a:ext uri="{FF2B5EF4-FFF2-40B4-BE49-F238E27FC236}">
                  <a16:creationId xmlns:a16="http://schemas.microsoft.com/office/drawing/2014/main" id="{73E0E966-E373-D253-0C43-BFB0FAE61A9D}"/>
                </a:ext>
              </a:extLst>
            </p:cNvPr>
            <p:cNvGrpSpPr/>
            <p:nvPr/>
          </p:nvGrpSpPr>
          <p:grpSpPr>
            <a:xfrm>
              <a:off x="4688558" y="940019"/>
              <a:ext cx="1420997" cy="1315268"/>
              <a:chOff x="-273009" y="1614080"/>
              <a:chExt cx="1894663" cy="1753691"/>
            </a:xfrm>
          </p:grpSpPr>
          <p:sp>
            <p:nvSpPr>
              <p:cNvPr id="24" name="TextBox 2">
                <a:extLst>
                  <a:ext uri="{FF2B5EF4-FFF2-40B4-BE49-F238E27FC236}">
                    <a16:creationId xmlns:a16="http://schemas.microsoft.com/office/drawing/2014/main" id="{AF140832-45DB-7C2A-102F-AAE2D0CADE3D}"/>
                  </a:ext>
                </a:extLst>
              </p:cNvPr>
              <p:cNvSpPr txBox="1"/>
              <p:nvPr/>
            </p:nvSpPr>
            <p:spPr>
              <a:xfrm>
                <a:off x="-273009" y="2542728"/>
                <a:ext cx="672985" cy="346377"/>
              </a:xfrm>
              <a:prstGeom prst="rect">
                <a:avLst/>
              </a:prstGeom>
              <a:noFill/>
            </p:spPr>
            <p:txBody>
              <a:bodyPr wrap="square" rtlCol="0">
                <a:spAutoFit/>
              </a:bodyPr>
              <a:lstStyle/>
              <a:p>
                <a:r>
                  <a:rPr lang="en-US" sz="1651" b="1">
                    <a:solidFill>
                      <a:schemeClr val="accent2"/>
                    </a:solidFill>
                  </a:rPr>
                  <a:t>Tim</a:t>
                </a:r>
              </a:p>
            </p:txBody>
          </p:sp>
          <p:grpSp>
            <p:nvGrpSpPr>
              <p:cNvPr id="25" name="Group 24">
                <a:extLst>
                  <a:ext uri="{FF2B5EF4-FFF2-40B4-BE49-F238E27FC236}">
                    <a16:creationId xmlns:a16="http://schemas.microsoft.com/office/drawing/2014/main" id="{EBFD5587-40A7-1245-D4C0-4397D61B8E02}"/>
                  </a:ext>
                </a:extLst>
              </p:cNvPr>
              <p:cNvGrpSpPr/>
              <p:nvPr/>
            </p:nvGrpSpPr>
            <p:grpSpPr>
              <a:xfrm>
                <a:off x="155437" y="1614080"/>
                <a:ext cx="1466217" cy="1753691"/>
                <a:chOff x="155437" y="1614080"/>
                <a:chExt cx="1466217" cy="1753691"/>
              </a:xfrm>
            </p:grpSpPr>
            <p:pic>
              <p:nvPicPr>
                <p:cNvPr id="26" name="Picture 25">
                  <a:extLst>
                    <a:ext uri="{FF2B5EF4-FFF2-40B4-BE49-F238E27FC236}">
                      <a16:creationId xmlns:a16="http://schemas.microsoft.com/office/drawing/2014/main" id="{4E194DA5-CE66-6382-152F-2519450875D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155437" y="1835798"/>
                  <a:ext cx="926960" cy="1097280"/>
                </a:xfrm>
                <a:prstGeom prst="ellipse">
                  <a:avLst/>
                </a:prstGeom>
              </p:spPr>
            </p:pic>
            <p:pic>
              <p:nvPicPr>
                <p:cNvPr id="27" name="Picture 26">
                  <a:extLst>
                    <a:ext uri="{FF2B5EF4-FFF2-40B4-BE49-F238E27FC236}">
                      <a16:creationId xmlns:a16="http://schemas.microsoft.com/office/drawing/2014/main" id="{C235B572-2111-F4CE-9925-C4EFFC5FD4A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flipH="1">
                  <a:off x="907426" y="2309770"/>
                  <a:ext cx="581218" cy="554517"/>
                </a:xfrm>
                <a:prstGeom prst="flowChartConnector">
                  <a:avLst/>
                </a:prstGeom>
              </p:spPr>
            </p:pic>
            <p:pic>
              <p:nvPicPr>
                <p:cNvPr id="28" name="Picture 27">
                  <a:extLst>
                    <a:ext uri="{FF2B5EF4-FFF2-40B4-BE49-F238E27FC236}">
                      <a16:creationId xmlns:a16="http://schemas.microsoft.com/office/drawing/2014/main" id="{09B75D86-671A-DAD2-2244-FF54691D342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7329" y="2819131"/>
                  <a:ext cx="570484" cy="548640"/>
                </a:xfrm>
                <a:prstGeom prst="ellipse">
                  <a:avLst/>
                </a:prstGeom>
              </p:spPr>
            </p:pic>
            <p:pic>
              <p:nvPicPr>
                <p:cNvPr id="29" name="Picture 28">
                  <a:extLst>
                    <a:ext uri="{FF2B5EF4-FFF2-40B4-BE49-F238E27FC236}">
                      <a16:creationId xmlns:a16="http://schemas.microsoft.com/office/drawing/2014/main" id="{EF4DDB28-088B-EB4D-321E-99D8FD78E8A8}"/>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flipH="1">
                  <a:off x="975815" y="1614080"/>
                  <a:ext cx="645839" cy="641402"/>
                </a:xfrm>
                <a:prstGeom prst="flowChartConnector">
                  <a:avLst/>
                </a:prstGeom>
              </p:spPr>
            </p:pic>
          </p:grpSp>
        </p:grpSp>
        <p:grpSp>
          <p:nvGrpSpPr>
            <p:cNvPr id="9" name="Group 8">
              <a:extLst>
                <a:ext uri="{FF2B5EF4-FFF2-40B4-BE49-F238E27FC236}">
                  <a16:creationId xmlns:a16="http://schemas.microsoft.com/office/drawing/2014/main" id="{3DA353FC-0CD2-F009-2217-876BF00DD2B9}"/>
                </a:ext>
              </a:extLst>
            </p:cNvPr>
            <p:cNvGrpSpPr/>
            <p:nvPr/>
          </p:nvGrpSpPr>
          <p:grpSpPr>
            <a:xfrm>
              <a:off x="6260043" y="1714984"/>
              <a:ext cx="1047174" cy="1422330"/>
              <a:chOff x="6231034" y="6741926"/>
              <a:chExt cx="1396232" cy="1896440"/>
            </a:xfrm>
          </p:grpSpPr>
          <p:sp>
            <p:nvSpPr>
              <p:cNvPr id="18" name="TextBox 9">
                <a:extLst>
                  <a:ext uri="{FF2B5EF4-FFF2-40B4-BE49-F238E27FC236}">
                    <a16:creationId xmlns:a16="http://schemas.microsoft.com/office/drawing/2014/main" id="{2A2E4515-DB1B-F62D-1720-2FE180F7793D}"/>
                  </a:ext>
                </a:extLst>
              </p:cNvPr>
              <p:cNvSpPr txBox="1"/>
              <p:nvPr/>
            </p:nvSpPr>
            <p:spPr>
              <a:xfrm>
                <a:off x="6677457" y="8291989"/>
                <a:ext cx="548387" cy="346377"/>
              </a:xfrm>
              <a:prstGeom prst="rect">
                <a:avLst/>
              </a:prstGeom>
              <a:noFill/>
            </p:spPr>
            <p:txBody>
              <a:bodyPr wrap="square" rtlCol="0">
                <a:spAutoFit/>
              </a:bodyPr>
              <a:lstStyle/>
              <a:p>
                <a:r>
                  <a:rPr lang="en-US" sz="1651" b="1">
                    <a:solidFill>
                      <a:schemeClr val="accent2"/>
                    </a:solidFill>
                  </a:rPr>
                  <a:t>Pat</a:t>
                </a:r>
              </a:p>
            </p:txBody>
          </p:sp>
          <p:grpSp>
            <p:nvGrpSpPr>
              <p:cNvPr id="19" name="Group 18">
                <a:extLst>
                  <a:ext uri="{FF2B5EF4-FFF2-40B4-BE49-F238E27FC236}">
                    <a16:creationId xmlns:a16="http://schemas.microsoft.com/office/drawing/2014/main" id="{F23B5F30-9DA6-4965-A913-D063D280BB83}"/>
                  </a:ext>
                </a:extLst>
              </p:cNvPr>
              <p:cNvGrpSpPr/>
              <p:nvPr/>
            </p:nvGrpSpPr>
            <p:grpSpPr>
              <a:xfrm>
                <a:off x="6231034" y="6741926"/>
                <a:ext cx="1396232" cy="1656368"/>
                <a:chOff x="6211895" y="6758277"/>
                <a:chExt cx="1396232" cy="1656368"/>
              </a:xfrm>
            </p:grpSpPr>
            <p:pic>
              <p:nvPicPr>
                <p:cNvPr id="20" name="Picture 19">
                  <a:extLst>
                    <a:ext uri="{FF2B5EF4-FFF2-40B4-BE49-F238E27FC236}">
                      <a16:creationId xmlns:a16="http://schemas.microsoft.com/office/drawing/2014/main" id="{AD56C4D5-20C6-0C3B-875B-EB34A344FFF9}"/>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623623" y="7213810"/>
                  <a:ext cx="984504" cy="1070033"/>
                </a:xfrm>
                <a:prstGeom prst="flowChartConnector">
                  <a:avLst/>
                </a:prstGeom>
              </p:spPr>
            </p:pic>
            <p:pic>
              <p:nvPicPr>
                <p:cNvPr id="21" name="Picture 20">
                  <a:extLst>
                    <a:ext uri="{FF2B5EF4-FFF2-40B4-BE49-F238E27FC236}">
                      <a16:creationId xmlns:a16="http://schemas.microsoft.com/office/drawing/2014/main" id="{22C3BAEE-96FB-AF88-4B98-402F28DF5EB9}"/>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flipH="1">
                  <a:off x="7041347" y="6758277"/>
                  <a:ext cx="563199" cy="550323"/>
                </a:xfrm>
                <a:prstGeom prst="flowChartConnector">
                  <a:avLst/>
                </a:prstGeom>
              </p:spPr>
            </p:pic>
            <p:pic>
              <p:nvPicPr>
                <p:cNvPr id="22" name="Picture 21">
                  <a:extLst>
                    <a:ext uri="{FF2B5EF4-FFF2-40B4-BE49-F238E27FC236}">
                      <a16:creationId xmlns:a16="http://schemas.microsoft.com/office/drawing/2014/main" id="{0D526BB3-5DB1-D92E-020D-6063514BFDAC}"/>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flipH="1">
                  <a:off x="6340883" y="6943888"/>
                  <a:ext cx="505668" cy="681381"/>
                </a:xfrm>
                <a:prstGeom prst="flowChartConnector">
                  <a:avLst/>
                </a:prstGeom>
              </p:spPr>
            </p:pic>
            <p:pic>
              <p:nvPicPr>
                <p:cNvPr id="23" name="Picture 22">
                  <a:extLst>
                    <a:ext uri="{FF2B5EF4-FFF2-40B4-BE49-F238E27FC236}">
                      <a16:creationId xmlns:a16="http://schemas.microsoft.com/office/drawing/2014/main" id="{0BAB320B-0E6C-F1D6-E0FC-EC84499A6E05}"/>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211895" y="7820598"/>
                  <a:ext cx="554537" cy="594047"/>
                </a:xfrm>
                <a:prstGeom prst="ellipse">
                  <a:avLst/>
                </a:prstGeom>
              </p:spPr>
            </p:pic>
          </p:grpSp>
        </p:grpSp>
        <p:grpSp>
          <p:nvGrpSpPr>
            <p:cNvPr id="10" name="Group 9">
              <a:extLst>
                <a:ext uri="{FF2B5EF4-FFF2-40B4-BE49-F238E27FC236}">
                  <a16:creationId xmlns:a16="http://schemas.microsoft.com/office/drawing/2014/main" id="{55E6978C-B495-567C-AE63-423F96DCF91E}"/>
                </a:ext>
              </a:extLst>
            </p:cNvPr>
            <p:cNvGrpSpPr/>
            <p:nvPr/>
          </p:nvGrpSpPr>
          <p:grpSpPr>
            <a:xfrm>
              <a:off x="7494904" y="1776378"/>
              <a:ext cx="1242064" cy="1451687"/>
              <a:chOff x="6101345" y="3553563"/>
              <a:chExt cx="1656085" cy="1935583"/>
            </a:xfrm>
          </p:grpSpPr>
          <p:grpSp>
            <p:nvGrpSpPr>
              <p:cNvPr id="11" name="Group 10">
                <a:extLst>
                  <a:ext uri="{FF2B5EF4-FFF2-40B4-BE49-F238E27FC236}">
                    <a16:creationId xmlns:a16="http://schemas.microsoft.com/office/drawing/2014/main" id="{591C6AA0-1EBB-4391-E436-0EFC90D76483}"/>
                  </a:ext>
                </a:extLst>
              </p:cNvPr>
              <p:cNvGrpSpPr/>
              <p:nvPr/>
            </p:nvGrpSpPr>
            <p:grpSpPr>
              <a:xfrm>
                <a:off x="6101345" y="3553563"/>
                <a:ext cx="1656085" cy="1935583"/>
                <a:chOff x="6033993" y="3725910"/>
                <a:chExt cx="1656085" cy="1935583"/>
              </a:xfrm>
            </p:grpSpPr>
            <p:sp>
              <p:nvSpPr>
                <p:cNvPr id="13" name="TextBox 18">
                  <a:extLst>
                    <a:ext uri="{FF2B5EF4-FFF2-40B4-BE49-F238E27FC236}">
                      <a16:creationId xmlns:a16="http://schemas.microsoft.com/office/drawing/2014/main" id="{5EA10319-556B-28D5-93C8-7F95812B8582}"/>
                    </a:ext>
                  </a:extLst>
                </p:cNvPr>
                <p:cNvSpPr txBox="1"/>
                <p:nvPr/>
              </p:nvSpPr>
              <p:spPr>
                <a:xfrm>
                  <a:off x="6459452" y="5315116"/>
                  <a:ext cx="761924" cy="346377"/>
                </a:xfrm>
                <a:prstGeom prst="rect">
                  <a:avLst/>
                </a:prstGeom>
                <a:noFill/>
              </p:spPr>
              <p:txBody>
                <a:bodyPr wrap="square" rtlCol="0">
                  <a:spAutoFit/>
                </a:bodyPr>
                <a:lstStyle/>
                <a:p>
                  <a:r>
                    <a:rPr lang="en-US" sz="1651" b="1">
                      <a:solidFill>
                        <a:schemeClr val="accent2"/>
                      </a:solidFill>
                    </a:rPr>
                    <a:t>Abi</a:t>
                  </a:r>
                </a:p>
              </p:txBody>
            </p:sp>
            <p:grpSp>
              <p:nvGrpSpPr>
                <p:cNvPr id="14" name="Group 13">
                  <a:extLst>
                    <a:ext uri="{FF2B5EF4-FFF2-40B4-BE49-F238E27FC236}">
                      <a16:creationId xmlns:a16="http://schemas.microsoft.com/office/drawing/2014/main" id="{0B688E93-4D35-2436-D9D3-FB460B28CE17}"/>
                    </a:ext>
                  </a:extLst>
                </p:cNvPr>
                <p:cNvGrpSpPr>
                  <a:grpSpLocks noChangeAspect="1"/>
                </p:cNvGrpSpPr>
                <p:nvPr/>
              </p:nvGrpSpPr>
              <p:grpSpPr>
                <a:xfrm>
                  <a:off x="6033993" y="3725910"/>
                  <a:ext cx="1656085" cy="1533829"/>
                  <a:chOff x="-31796" y="1038070"/>
                  <a:chExt cx="3885648" cy="3598797"/>
                </a:xfrm>
              </p:grpSpPr>
              <p:pic>
                <p:nvPicPr>
                  <p:cNvPr id="15" name="Picture 14">
                    <a:extLst>
                      <a:ext uri="{FF2B5EF4-FFF2-40B4-BE49-F238E27FC236}">
                        <a16:creationId xmlns:a16="http://schemas.microsoft.com/office/drawing/2014/main" id="{DE1C7F49-64EC-61D9-5889-7F8BF02E3A94}"/>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flipH="1">
                    <a:off x="939710" y="1038070"/>
                    <a:ext cx="2914142" cy="3015142"/>
                  </a:xfrm>
                  <a:prstGeom prst="ellipse">
                    <a:avLst/>
                  </a:prstGeom>
                </p:spPr>
              </p:pic>
              <p:pic>
                <p:nvPicPr>
                  <p:cNvPr id="16" name="Content Placeholder 3">
                    <a:extLst>
                      <a:ext uri="{FF2B5EF4-FFF2-40B4-BE49-F238E27FC236}">
                        <a16:creationId xmlns:a16="http://schemas.microsoft.com/office/drawing/2014/main" id="{27F0D29B-8AD1-35EA-0D23-BDB13548DD9A}"/>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flipH="1">
                    <a:off x="-31796" y="1747314"/>
                    <a:ext cx="1183093" cy="1287265"/>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p:spPr>
              </p:pic>
              <p:pic>
                <p:nvPicPr>
                  <p:cNvPr id="17" name="Picture 16">
                    <a:extLst>
                      <a:ext uri="{FF2B5EF4-FFF2-40B4-BE49-F238E27FC236}">
                        <a16:creationId xmlns:a16="http://schemas.microsoft.com/office/drawing/2014/main" id="{5082C360-83F5-42C2-ABE2-75A4C69B498F}"/>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flipH="1">
                    <a:off x="367753" y="3285239"/>
                    <a:ext cx="1268096" cy="1351628"/>
                  </a:xfrm>
                  <a:prstGeom prst="ellipse">
                    <a:avLst/>
                  </a:prstGeom>
                  <a:ln>
                    <a:noFill/>
                  </a:ln>
                </p:spPr>
              </p:pic>
            </p:grpSp>
          </p:grpSp>
          <p:pic>
            <p:nvPicPr>
              <p:cNvPr id="12" name="Picture 11">
                <a:extLst>
                  <a:ext uri="{FF2B5EF4-FFF2-40B4-BE49-F238E27FC236}">
                    <a16:creationId xmlns:a16="http://schemas.microsoft.com/office/drawing/2014/main" id="{E4E54EB4-4B8D-4681-4E1D-302D8AD40E4D}"/>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931679" y="4745360"/>
                <a:ext cx="519027" cy="548807"/>
              </a:xfrm>
              <a:prstGeom prst="ellipse">
                <a:avLst/>
              </a:prstGeom>
            </p:spPr>
          </p:pic>
        </p:grpSp>
      </p:grpSp>
      <p:pic>
        <p:nvPicPr>
          <p:cNvPr id="35" name="Content Placeholder 9" descr="Subgoal report form, showing questions and tickboxes">
            <a:extLst>
              <a:ext uri="{FF2B5EF4-FFF2-40B4-BE49-F238E27FC236}">
                <a16:creationId xmlns:a16="http://schemas.microsoft.com/office/drawing/2014/main" id="{46228329-BE23-DF1F-A0A8-E52B4529F559}"/>
              </a:ext>
            </a:extLst>
          </p:cNvPr>
          <p:cNvPicPr>
            <a:picLocks noChangeAspect="1"/>
          </p:cNvPicPr>
          <p:nvPr/>
        </p:nvPicPr>
        <p:blipFill>
          <a:blip r:embed="rId16"/>
          <a:stretch>
            <a:fillRect/>
          </a:stretch>
        </p:blipFill>
        <p:spPr>
          <a:xfrm>
            <a:off x="11781070" y="4545932"/>
            <a:ext cx="5739529" cy="7548981"/>
          </a:xfrm>
          <a:prstGeom prst="rect">
            <a:avLst/>
          </a:prstGeom>
          <a:solidFill>
            <a:schemeClr val="bg1"/>
          </a:solidFill>
          <a:ln>
            <a:solidFill>
              <a:schemeClr val="tx1">
                <a:lumMod val="50000"/>
                <a:lumOff val="50000"/>
              </a:schemeClr>
            </a:solidFill>
          </a:ln>
          <a:effectLst>
            <a:outerShdw blurRad="63500" sx="102000" sy="102000" algn="ctr" rotWithShape="0">
              <a:prstClr val="black">
                <a:alpha val="10000"/>
              </a:prstClr>
            </a:outerShdw>
          </a:effectLst>
        </p:spPr>
      </p:pic>
    </p:spTree>
    <p:extLst>
      <p:ext uri="{BB962C8B-B14F-4D97-AF65-F5344CB8AC3E}">
        <p14:creationId xmlns:p14="http://schemas.microsoft.com/office/powerpoint/2010/main" val="2199007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Don’t ignore the challenges</a:t>
            </a:r>
            <a:endParaRPr dirty="0"/>
          </a:p>
        </p:txBody>
      </p:sp>
      <p:sp>
        <p:nvSpPr>
          <p:cNvPr id="152" name="Google Shape;185;g15e7e72aa08_0_47"/>
          <p:cNvSpPr txBox="1">
            <a:spLocks noGrp="1"/>
          </p:cNvSpPr>
          <p:nvPr>
            <p:ph idx="1"/>
          </p:nvPr>
        </p:nvSpPr>
        <p:spPr>
          <a:xfrm>
            <a:off x="1676400" y="3000320"/>
            <a:ext cx="19947924" cy="9504718"/>
          </a:xfrm>
          <a:prstGeom prst="rect">
            <a:avLst/>
          </a:prstGeom>
        </p:spPr>
        <p:txBody>
          <a:bodyPr>
            <a:normAutofit/>
          </a:bodyPr>
          <a:lstStyle/>
          <a:p>
            <a:pPr>
              <a:lnSpc>
                <a:spcPct val="100000"/>
              </a:lnSpc>
            </a:pPr>
            <a:r>
              <a:rPr lang="en-US" b="1" dirty="0"/>
              <a:t>Have a core set of Principles of Ethical SE/AI</a:t>
            </a:r>
          </a:p>
          <a:p>
            <a:pPr lvl="1"/>
            <a:r>
              <a:rPr lang="en-US" b="1" dirty="0"/>
              <a:t>Harvard</a:t>
            </a:r>
            <a:r>
              <a:rPr lang="en-US" dirty="0"/>
              <a:t>: Fairness, Transparency, Accountability, Privacy, Security</a:t>
            </a:r>
          </a:p>
          <a:p>
            <a:pPr lvl="1"/>
            <a:r>
              <a:rPr lang="en-US" b="1" dirty="0"/>
              <a:t>AWS</a:t>
            </a:r>
            <a:r>
              <a:rPr lang="en-US" dirty="0"/>
              <a:t>: Fairness, Explainability, Privacy and security, Safety, Controllability, Veracity and robustness</a:t>
            </a:r>
          </a:p>
          <a:p>
            <a:pPr lvl="1"/>
            <a:r>
              <a:rPr lang="en-US" b="1" dirty="0"/>
              <a:t>Google AI</a:t>
            </a:r>
            <a:r>
              <a:rPr lang="en-US" dirty="0"/>
              <a:t>: Design for safety, Be transparent, Secure AI systems</a:t>
            </a:r>
          </a:p>
          <a:p>
            <a:pPr>
              <a:lnSpc>
                <a:spcPct val="100000"/>
              </a:lnSpc>
            </a:pPr>
            <a:r>
              <a:rPr lang="en-US" b="1" dirty="0"/>
              <a:t>Follow guidelines like - </a:t>
            </a:r>
            <a:r>
              <a:rPr lang="en-US" b="1" i="1" dirty="0"/>
              <a:t>Balance technical and moral responsibility</a:t>
            </a:r>
          </a:p>
          <a:p>
            <a:pPr lvl="1"/>
            <a:r>
              <a:rPr lang="en-US" dirty="0"/>
              <a:t>Be Proactive</a:t>
            </a:r>
          </a:p>
          <a:p>
            <a:pPr lvl="1"/>
            <a:r>
              <a:rPr lang="en-US" dirty="0"/>
              <a:t>Be honest</a:t>
            </a:r>
          </a:p>
          <a:p>
            <a:pPr lvl="1"/>
            <a:r>
              <a:rPr lang="en-US" dirty="0"/>
              <a:t>Be accountable</a:t>
            </a:r>
          </a:p>
          <a:p>
            <a:pPr lvl="1"/>
            <a:r>
              <a:rPr lang="en-US" dirty="0"/>
              <a:t>Be a responsible citizen</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1021467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normAutofit lnSpcReduction="10000"/>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Develop and Follow your own individual “code of ethics”</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575998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Tree>
    <p:extLst>
      <p:ext uri="{BB962C8B-B14F-4D97-AF65-F5344CB8AC3E}">
        <p14:creationId xmlns:p14="http://schemas.microsoft.com/office/powerpoint/2010/main" val="2431572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399" y="3270484"/>
            <a:ext cx="20615189" cy="8702676"/>
          </a:xfrm>
        </p:spPr>
        <p:txBody>
          <a:bodyPr>
            <a:normAutofit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UIs that are addictive (social media apps)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3203</TotalTime>
  <Words>3647</Words>
  <Application>Microsoft Office PowerPoint</Application>
  <PresentationFormat>Custom</PresentationFormat>
  <Paragraphs>245</Paragraphs>
  <Slides>26</Slides>
  <Notes>23</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26</vt:i4>
      </vt:variant>
    </vt:vector>
  </HeadingPairs>
  <TitlesOfParts>
    <vt:vector size="35"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16: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What can we do?</vt:lpstr>
      <vt:lpstr>Value Sensitive Design: an approach to consider human values in the design process.</vt:lpstr>
      <vt:lpstr>Microsoft’s Trust Code includes a standards that is based on 6 values</vt:lpstr>
      <vt:lpstr>Gender Inclusive Design</vt:lpstr>
      <vt:lpstr>GenderMag</vt:lpstr>
      <vt:lpstr>Don’t ignore the challenges</vt:lpstr>
      <vt:lpstr>Where does this leave us?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22</cp:revision>
  <dcterms:modified xsi:type="dcterms:W3CDTF">2025-11-12T17:13:26Z</dcterms:modified>
</cp:coreProperties>
</file>